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2192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3508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8616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736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549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141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670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6287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151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0636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141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61E3-84C5-4BFE-A67F-1883585A505D}" type="datetimeFigureOut">
              <a:rPr lang="ms-MY" smtClean="0"/>
              <a:t>20/05/2023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987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osh.com.my/research-and-development#marina-2-0-focus-are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1491" y="2627589"/>
            <a:ext cx="10090299" cy="250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Minimum information: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title, team members, problem statements &amp; objectives (5 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ethod &amp; the instrument used (10 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output &amp; benefit to NIOSH functions (5min)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table of objective-method-output (3min)</a:t>
            </a:r>
            <a:endParaRPr lang="ms-MY" sz="24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proposed budget &amp; other relevant information (2 min)</a:t>
            </a:r>
          </a:p>
        </p:txBody>
      </p:sp>
      <p:sp>
        <p:nvSpPr>
          <p:cNvPr id="5" name="Rectangle 4"/>
          <p:cNvSpPr/>
          <p:nvPr/>
        </p:nvSpPr>
        <p:spPr>
          <a:xfrm>
            <a:off x="-775289" y="949624"/>
            <a:ext cx="11717079" cy="1051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ms-MY" sz="32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GUIDANCE </a:t>
            </a:r>
            <a:r>
              <a:rPr lang="ms-MY" sz="32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TEMPLATE SLIDE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ms-MY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(those </a:t>
            </a:r>
            <a:r>
              <a:rPr lang="ms-MY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minimum information must be </a:t>
            </a:r>
            <a:r>
              <a:rPr lang="ms-MY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presented for panels’ remark)</a:t>
            </a:r>
            <a:endParaRPr lang="ms-MY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5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0551"/>
            <a:ext cx="12192001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</a:t>
            </a:r>
            <a:r>
              <a:rPr lang="en-US" sz="44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endParaRPr lang="en-US" sz="44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4123" y="4242124"/>
            <a:ext cx="11681636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ms-MY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prstClr val="white">
                    <a:lumMod val="50000"/>
                  </a:prst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2292"/>
              </p:ext>
            </p:extLst>
          </p:nvPr>
        </p:nvGraphicFramePr>
        <p:xfrm>
          <a:off x="571501" y="1095375"/>
          <a:ext cx="11115673" cy="514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157"/>
                <a:gridCol w="2064763"/>
                <a:gridCol w="555133"/>
                <a:gridCol w="2205929"/>
                <a:gridCol w="2541930"/>
                <a:gridCol w="3257761"/>
              </a:tblGrid>
              <a:tr h="3803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NIOSH OUTCOME BASED RESEARCH GRANT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852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1.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Title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148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2.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Leader</a:t>
                      </a:r>
                      <a:endParaRPr lang="en-MY" sz="16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148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3.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MY" sz="16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148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4.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  <a:endParaRPr lang="en-MY" sz="16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RM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XXXXX</a:t>
                      </a:r>
                      <a:endParaRPr lang="en-MY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Duration</a:t>
                      </a:r>
                      <a:endParaRPr lang="en-MY" sz="1600" b="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 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XX           </a:t>
                      </a:r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Months</a:t>
                      </a:r>
                      <a:endParaRPr lang="en-MY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630524"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>
                          <a:latin typeface="Candara" panose="020E0502030303020204" pitchFamily="34" charset="0"/>
                        </a:rPr>
                        <a:t>5.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OSHMP</a:t>
                      </a:r>
                      <a:r>
                        <a:rPr lang="en-MY" sz="1600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1600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2021-2025</a:t>
                      </a:r>
                      <a:endParaRPr lang="en-MY" sz="16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MY" sz="1600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(refer</a:t>
                      </a:r>
                      <a:r>
                        <a:rPr lang="en-MY" sz="1600" b="1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to OSHMP strategic thrust and program)</a:t>
                      </a:r>
                      <a:endParaRPr lang="en-MY" sz="1600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59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6.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MaRINA</a:t>
                      </a:r>
                      <a:r>
                        <a:rPr lang="en-US" sz="16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2022-2025 Focus Project</a:t>
                      </a:r>
                      <a:endParaRPr lang="en-MY" sz="16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M : 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</a:t>
                      </a:r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050" dirty="0" smtClean="0">
                          <a:latin typeface="Candara" panose="020E0502030303020204" pitchFamily="34" charset="0"/>
                        </a:rPr>
                        <a:t>(refer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</a:rPr>
                        <a:t> website : 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  <a:hlinkClick r:id="rId2"/>
                        </a:rPr>
                        <a:t>http://www.niosh.com.my/research-and-development#marina-2-0-focus-area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</a:rPr>
                        <a:t>)</a:t>
                      </a:r>
                    </a:p>
                    <a:p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P</a:t>
                      </a:r>
                      <a:r>
                        <a:rPr lang="en-US" b="1" baseline="0" dirty="0" smtClean="0">
                          <a:latin typeface="Candara" panose="020E0502030303020204" pitchFamily="34" charset="0"/>
                        </a:rPr>
                        <a:t>  : 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</a:t>
                      </a:r>
                      <a:r>
                        <a:rPr lang="en-US" b="1" baseline="0" dirty="0" smtClean="0">
                          <a:latin typeface="Candara" panose="020E0502030303020204" pitchFamily="34" charset="0"/>
                        </a:rPr>
                        <a:t>  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</a:rPr>
                        <a:t>(refer website : 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  <a:hlinkClick r:id="rId2"/>
                        </a:rPr>
                        <a:t>http://www.niosh.com.my/research-and-development#marina-2-0-focus-area</a:t>
                      </a:r>
                      <a:r>
                        <a:rPr lang="en-US" sz="1050" baseline="0" dirty="0" smtClean="0">
                          <a:latin typeface="Candara" panose="020E0502030303020204" pitchFamily="34" charset="0"/>
                        </a:rPr>
                        <a:t>)</a:t>
                      </a:r>
                      <a:endParaRPr lang="en-MY" sz="105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488616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7.</a:t>
                      </a:r>
                      <a:endParaRPr lang="en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Criteria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(can be ticked more than one)</a:t>
                      </a:r>
                      <a:endParaRPr lang="en-MY" sz="90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</a:t>
                      </a:r>
                      <a:endParaRPr lang="en-MY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output that can be used directly for hazard control </a:t>
                      </a:r>
                      <a:endParaRPr lang="en-MY" sz="1600" b="0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73460">
                <a:tc vMerge="1">
                  <a:txBody>
                    <a:bodyPr/>
                    <a:lstStyle/>
                    <a:p>
                      <a:pPr algn="ctr"/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</a:t>
                      </a:r>
                      <a:endParaRPr lang="en-MY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MY" sz="1600" b="0" dirty="0" smtClean="0">
                          <a:latin typeface="Candara" panose="020E0502030303020204" pitchFamily="34" charset="0"/>
                        </a:rPr>
                        <a:t>Research that can develop tools / instruments and support NIOSH functions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14837">
                <a:tc vMerge="1">
                  <a:txBody>
                    <a:bodyPr/>
                    <a:lstStyle/>
                    <a:p>
                      <a:pPr algn="ctr"/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X</a:t>
                      </a:r>
                      <a:endParaRPr lang="en-MY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MY" sz="1600" b="0" dirty="0" smtClean="0">
                          <a:latin typeface="Candara" panose="020E0502030303020204" pitchFamily="34" charset="0"/>
                        </a:rPr>
                        <a:t> Utilisation of NIOSH facilities, laboratories &amp; scientific instruments.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09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" y="1229565"/>
            <a:ext cx="12192001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team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members,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statements,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(5 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4123" y="4242124"/>
            <a:ext cx="11681636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ms-MY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7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19202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Method &amp; instrument used (5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</a:t>
            </a: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 </a:t>
            </a: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2362" y="2517485"/>
            <a:ext cx="904945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: Including project framework, no. of sample &amp; target location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(if related)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0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878690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List of output of the project (3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 </a:t>
            </a: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57440"/>
              </p:ext>
            </p:extLst>
          </p:nvPr>
        </p:nvGraphicFramePr>
        <p:xfrm>
          <a:off x="811305" y="2336614"/>
          <a:ext cx="10484223" cy="274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83"/>
                <a:gridCol w="6898340"/>
              </a:tblGrid>
              <a:tr h="686594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entury Gothic" panose="020B0502020202020204" pitchFamily="34" charset="0"/>
                        </a:rPr>
                        <a:t>Output</a:t>
                      </a:r>
                      <a:endParaRPr lang="ms-MY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entury Gothic" panose="020B0502020202020204" pitchFamily="34" charset="0"/>
                        </a:rPr>
                        <a:t>Description</a:t>
                      </a:r>
                      <a:endParaRPr lang="ms-MY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86594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</a:t>
                      </a:r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Output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01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686594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</a:t>
                      </a:r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Output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02 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686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Output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03 &gt;</a:t>
                      </a:r>
                      <a:endParaRPr lang="ms-MY" dirty="0" smtClean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9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59714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Summary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of objective-method-output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min)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11033"/>
              </p:ext>
            </p:extLst>
          </p:nvPr>
        </p:nvGraphicFramePr>
        <p:xfrm>
          <a:off x="606056" y="1308262"/>
          <a:ext cx="10823944" cy="4380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191"/>
                <a:gridCol w="4343657"/>
                <a:gridCol w="2958096"/>
              </a:tblGrid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OBJECTIVE</a:t>
                      </a:r>
                      <a:endParaRPr lang="ms-M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METHOD INVOLVED (SUMMARY)</a:t>
                      </a:r>
                      <a:endParaRPr lang="ms-M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DIRECT OUTPUT</a:t>
                      </a:r>
                      <a:endParaRPr lang="ms-MY" dirty="0"/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01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02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03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04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3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59713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Proposed Budget &amp; Other (2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 </a:t>
            </a: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prstClr val="white">
                    <a:lumMod val="50000"/>
                  </a:prst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550"/>
              </p:ext>
            </p:extLst>
          </p:nvPr>
        </p:nvGraphicFramePr>
        <p:xfrm>
          <a:off x="265814" y="1512029"/>
          <a:ext cx="11546957" cy="4924316"/>
        </p:xfrm>
        <a:graphic>
          <a:graphicData uri="http://schemas.openxmlformats.org/drawingml/2006/table">
            <a:tbl>
              <a:tblPr/>
              <a:tblGrid>
                <a:gridCol w="2881423"/>
                <a:gridCol w="1592992"/>
                <a:gridCol w="7072542"/>
              </a:tblGrid>
              <a:tr h="273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 Category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(RM)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Travelling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8-07-02-0100)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&lt;State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details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Quantity etc.&gt;</a:t>
                      </a:r>
                      <a:endParaRPr lang="ms-MY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Accommodations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8-07-02-0200)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Rentals of equipment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8-07-03-0000)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materials &amp; supplies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(8-07-04-0000)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 modifications &amp; repairs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8-07-05-0000)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services – expert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8-07-06-0000)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 &amp; accessories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(8-07-07-0000)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eg.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Workshop/Meeting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8-07-08-0000)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 XXXXX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&lt;State the details </a:t>
                      </a:r>
                      <a:r>
                        <a:rPr lang="en-MY" sz="1400" dirty="0" err="1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MY" sz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Quantity etc.&gt;</a:t>
                      </a:r>
                      <a:endParaRPr lang="en-MY" sz="14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5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59713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Appendix &amp; Extra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(If any)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slide 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prstClr val="white">
                    <a:lumMod val="50000"/>
                  </a:prst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prstClr val="white">
                    <a:lumMod val="50000"/>
                  </a:prst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three words&gt;</a:t>
            </a:r>
            <a:endParaRPr lang="ms-MY" sz="1400" dirty="0">
              <a:solidFill>
                <a:prstClr val="white">
                  <a:lumMod val="50000"/>
                </a:prstClr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3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529</Words>
  <Application>Microsoft Office PowerPoint</Application>
  <PresentationFormat>Widescreen</PresentationFormat>
  <Paragraphs>121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Century Gothic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Syaidan01</dc:creator>
  <cp:lastModifiedBy>POOL</cp:lastModifiedBy>
  <cp:revision>46</cp:revision>
  <dcterms:created xsi:type="dcterms:W3CDTF">2021-10-16T05:27:41Z</dcterms:created>
  <dcterms:modified xsi:type="dcterms:W3CDTF">2023-05-20T14:18:51Z</dcterms:modified>
</cp:coreProperties>
</file>